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8" r:id="rId3"/>
    <p:sldId id="259" r:id="rId4"/>
    <p:sldId id="261" r:id="rId5"/>
    <p:sldId id="262" r:id="rId6"/>
    <p:sldId id="265" r:id="rId7"/>
    <p:sldId id="345" r:id="rId8"/>
    <p:sldId id="340" r:id="rId9"/>
    <p:sldId id="346" r:id="rId10"/>
    <p:sldId id="347" r:id="rId11"/>
    <p:sldId id="348" r:id="rId12"/>
    <p:sldId id="344" r:id="rId13"/>
    <p:sldId id="343" r:id="rId14"/>
    <p:sldId id="349" r:id="rId15"/>
    <p:sldId id="351" r:id="rId16"/>
    <p:sldId id="35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7136A-BACB-4BEB-9D7B-D314770F53AD}" v="4" dt="2018-10-19T15:59:54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99"/>
  </p:normalViewPr>
  <p:slideViewPr>
    <p:cSldViewPr snapToGrid="0" snapToObjects="1" showGuides="1">
      <p:cViewPr varScale="1">
        <p:scale>
          <a:sx n="81" d="100"/>
          <a:sy n="81" d="100"/>
        </p:scale>
        <p:origin x="727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4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fleck" userId="d862eefcc9b86af0" providerId="LiveId" clId="{4DC7136A-BACB-4BEB-9D7B-D314770F53AD}"/>
    <pc:docChg chg="undo modSld">
      <pc:chgData name="stephanie fleck" userId="d862eefcc9b86af0" providerId="LiveId" clId="{4DC7136A-BACB-4BEB-9D7B-D314770F53AD}" dt="2018-10-20T14:26:14.361" v="9" actId="1076"/>
      <pc:docMkLst>
        <pc:docMk/>
      </pc:docMkLst>
      <pc:sldChg chg="modSp">
        <pc:chgData name="stephanie fleck" userId="d862eefcc9b86af0" providerId="LiveId" clId="{4DC7136A-BACB-4BEB-9D7B-D314770F53AD}" dt="2018-10-20T14:26:14.361" v="9" actId="1076"/>
        <pc:sldMkLst>
          <pc:docMk/>
          <pc:sldMk cId="2498057034" sldId="260"/>
        </pc:sldMkLst>
        <pc:picChg chg="mod">
          <ac:chgData name="stephanie fleck" userId="d862eefcc9b86af0" providerId="LiveId" clId="{4DC7136A-BACB-4BEB-9D7B-D314770F53AD}" dt="2018-10-20T14:26:14.361" v="9" actId="1076"/>
          <ac:picMkLst>
            <pc:docMk/>
            <pc:sldMk cId="2498057034" sldId="260"/>
            <ac:picMk id="9" creationId="{00000000-0000-0000-0000-000000000000}"/>
          </ac:picMkLst>
        </pc:picChg>
      </pc:sldChg>
      <pc:sldChg chg="addSp modSp">
        <pc:chgData name="stephanie fleck" userId="d862eefcc9b86af0" providerId="LiveId" clId="{4DC7136A-BACB-4BEB-9D7B-D314770F53AD}" dt="2018-10-19T16:00:07.928" v="8" actId="20577"/>
        <pc:sldMkLst>
          <pc:docMk/>
          <pc:sldMk cId="2605807088" sldId="340"/>
        </pc:sldMkLst>
        <pc:spChg chg="add mod">
          <ac:chgData name="stephanie fleck" userId="d862eefcc9b86af0" providerId="LiveId" clId="{4DC7136A-BACB-4BEB-9D7B-D314770F53AD}" dt="2018-10-19T16:00:07.928" v="8" actId="20577"/>
          <ac:spMkLst>
            <pc:docMk/>
            <pc:sldMk cId="2605807088" sldId="340"/>
            <ac:spMk id="2" creationId="{FA5B8107-9B0E-4BF2-8DE0-5E8806336A01}"/>
          </ac:spMkLst>
        </pc:spChg>
        <pc:spChg chg="mod">
          <ac:chgData name="stephanie fleck" userId="d862eefcc9b86af0" providerId="LiveId" clId="{4DC7136A-BACB-4BEB-9D7B-D314770F53AD}" dt="2018-10-19T15:27:25.522" v="0" actId="207"/>
          <ac:spMkLst>
            <pc:docMk/>
            <pc:sldMk cId="2605807088" sldId="340"/>
            <ac:spMk id="3" creationId="{F59F37E7-5EBC-46A1-8E90-F525A926EA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7C030-CB8A-9440-82F2-5D77C001E72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B227-6B57-6C4A-9D3F-2003397D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5FCFD-843F-B04E-9085-D9BC296D6782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4929-5345-0148-A62C-C7011F1D5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3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79629"/>
            <a:ext cx="9144000" cy="1530334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5322" y="436500"/>
            <a:ext cx="8661107" cy="10374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960775"/>
            <a:ext cx="10515600" cy="427034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IHM 2018 - BREST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IHM 2018 - BREST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5322" y="436500"/>
            <a:ext cx="8661107" cy="10374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894788"/>
            <a:ext cx="10515600" cy="26676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5322" y="436500"/>
            <a:ext cx="8661107" cy="10374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913641"/>
            <a:ext cx="5181600" cy="426332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923067"/>
            <a:ext cx="5181600" cy="42538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9074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731319"/>
            <a:ext cx="5157787" cy="35526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074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731319"/>
            <a:ext cx="5183188" cy="35526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475322" y="436500"/>
            <a:ext cx="8661107" cy="10374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5322" y="436500"/>
            <a:ext cx="8661107" cy="10374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IHM 2018 - BREST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IHM 2018 - BREST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893106"/>
            <a:ext cx="6172200" cy="43638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IHM 2018 - BREST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839788" y="1893106"/>
            <a:ext cx="3932237" cy="8211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752627"/>
            <a:ext cx="3932237" cy="3525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717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893106"/>
            <a:ext cx="3932237" cy="8211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1893106"/>
            <a:ext cx="6172200" cy="438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752627"/>
            <a:ext cx="3932237" cy="3525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IHM 2018 - BREST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t="12408" b="36771"/>
          <a:stretch/>
        </p:blipFill>
        <p:spPr>
          <a:xfrm>
            <a:off x="0" y="1974"/>
            <a:ext cx="12192000" cy="18365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32" y="1915300"/>
            <a:ext cx="4913806" cy="479293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960775"/>
            <a:ext cx="10515600" cy="421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29D9F6D-A023-4A4D-AFDE-F2FE854E2DA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IHM 2018 - BREST</a:t>
            </a:r>
            <a:endParaRPr lang="fr-FR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tefleck4/vu6rxd7v9x9z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ephaniefleck.myportfolio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GT EduIHM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Journée 23 octobre 2018, Brest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9" name="Image 8" descr="cropped-EduIHM_Logo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7" y="394245"/>
            <a:ext cx="3593574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Equipe des goélands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99942"/>
              </p:ext>
            </p:extLst>
          </p:nvPr>
        </p:nvGraphicFramePr>
        <p:xfrm>
          <a:off x="5337624" y="1890782"/>
          <a:ext cx="3865054" cy="481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527">
                  <a:extLst>
                    <a:ext uri="{9D8B030D-6E8A-4147-A177-3AD203B41FA5}">
                      <a16:colId xmlns:a16="http://schemas.microsoft.com/office/drawing/2014/main" val="3571924046"/>
                    </a:ext>
                  </a:extLst>
                </a:gridCol>
                <a:gridCol w="1932527">
                  <a:extLst>
                    <a:ext uri="{9D8B030D-6E8A-4147-A177-3AD203B41FA5}">
                      <a16:colId xmlns:a16="http://schemas.microsoft.com/office/drawing/2014/main" val="21189535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solidFill>
                            <a:srgbClr val="FF0000"/>
                          </a:solidFill>
                          <a:effectLst/>
                        </a:rPr>
                        <a:t>Elise</a:t>
                      </a:r>
                      <a:endParaRPr lang="fr-FR" sz="18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Heizmann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620975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Camila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Morais Canellas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788196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Rubiela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Carrillo Rozo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03160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Emilie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Palagi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4332864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Benoit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Bourdon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3211200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Franck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Silvestre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7937291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Sophie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Lepreux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972512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Yohan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Guerrier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624189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err="1">
                          <a:effectLst/>
                        </a:rPr>
                        <a:t>Aymen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Lakehal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3970784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Francis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Jambon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41951383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Christophe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Kolski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4165581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Sallon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Alexandra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91449452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373600" y="4090500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Salle 113 puis 125 puis 127  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75" y="2894806"/>
            <a:ext cx="2028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Equipe des macareux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58" y="3055207"/>
            <a:ext cx="3588327" cy="2180407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90038"/>
              </p:ext>
            </p:extLst>
          </p:nvPr>
        </p:nvGraphicFramePr>
        <p:xfrm>
          <a:off x="4858734" y="2032635"/>
          <a:ext cx="3693594" cy="4688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797">
                  <a:extLst>
                    <a:ext uri="{9D8B030D-6E8A-4147-A177-3AD203B41FA5}">
                      <a16:colId xmlns:a16="http://schemas.microsoft.com/office/drawing/2014/main" val="3581262606"/>
                    </a:ext>
                  </a:extLst>
                </a:gridCol>
                <a:gridCol w="1846797">
                  <a:extLst>
                    <a:ext uri="{9D8B030D-6E8A-4147-A177-3AD203B41FA5}">
                      <a16:colId xmlns:a16="http://schemas.microsoft.com/office/drawing/2014/main" val="36723828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Omar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Krichen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6602288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Simon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Corbillé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4101838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Bertrand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David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4386082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Sylvie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Girard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595774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Cedric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Dumas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488597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Béat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Hirsbrunner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732806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solidFill>
                            <a:srgbClr val="FF0000"/>
                          </a:solidFill>
                          <a:effectLst/>
                        </a:rPr>
                        <a:t>Julie</a:t>
                      </a:r>
                      <a:endParaRPr lang="fr-FR" sz="18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Henry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584029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Anis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Bey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8077292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Alexis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Nédélec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0600779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Patrick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Girard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85004752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Maria Theresa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Segarra </a:t>
                      </a:r>
                      <a:r>
                        <a:rPr lang="fr-FR" sz="1800" u="none" strike="noStrike" dirty="0" err="1">
                          <a:effectLst/>
                        </a:rPr>
                        <a:t>Montesinos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450286143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987303" y="4068868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Salle 125 puis 127 puis 113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221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de QR pour ce padlet">
            <a:extLst>
              <a:ext uri="{FF2B5EF4-FFF2-40B4-BE49-F238E27FC236}">
                <a16:creationId xmlns:a16="http://schemas.microsoft.com/office/drawing/2014/main" id="{43BE9EC4-FC07-48AD-8667-E8E45A12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06" y="185784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71E760A-13D1-471F-89A5-A1BB684FBC8A}"/>
              </a:ext>
            </a:extLst>
          </p:cNvPr>
          <p:cNvSpPr/>
          <p:nvPr/>
        </p:nvSpPr>
        <p:spPr>
          <a:xfrm>
            <a:off x="252924" y="6248792"/>
            <a:ext cx="4258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https://padlet.com/stefleck4/vu6rxd7v9x9z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949CB0-252C-4468-B9EC-188CB60CE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289" y="5997250"/>
            <a:ext cx="1279071" cy="381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97C988-7206-40FA-B8A0-C1A6F0B6E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9289" y="6427624"/>
            <a:ext cx="1285875" cy="381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65D780-10FA-4CBA-BDCE-FD1B04C85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024" y="385412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71CEB9-6CEF-4727-A063-B59415114828}"/>
              </a:ext>
            </a:extLst>
          </p:cNvPr>
          <p:cNvSpPr txBox="1">
            <a:spLocks/>
          </p:cNvSpPr>
          <p:nvPr/>
        </p:nvSpPr>
        <p:spPr>
          <a:xfrm>
            <a:off x="751409" y="2035507"/>
            <a:ext cx="7171820" cy="4563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13h30 -14h : </a:t>
            </a:r>
            <a:r>
              <a:rPr lang="en-US" sz="1700" dirty="0" err="1" smtClean="0"/>
              <a:t>Kahoot</a:t>
            </a:r>
            <a:r>
              <a:rPr lang="en-US" sz="1700" dirty="0" smtClean="0"/>
              <a:t> - </a:t>
            </a:r>
            <a:r>
              <a:rPr lang="en-US" sz="1700" b="1" dirty="0"/>
              <a:t>S</a:t>
            </a:r>
            <a:r>
              <a:rPr lang="en-US" sz="1700" b="1" dirty="0" smtClean="0"/>
              <a:t>alle de conference??</a:t>
            </a:r>
          </a:p>
          <a:p>
            <a:pPr marL="0" indent="0">
              <a:buNone/>
            </a:pPr>
            <a:r>
              <a:rPr lang="en-US" sz="1700" dirty="0" smtClean="0"/>
              <a:t>14h15-15h30 </a:t>
            </a:r>
            <a:r>
              <a:rPr lang="en-US" sz="1700" dirty="0"/>
              <a:t>: Sessions de focus groups et </a:t>
            </a:r>
            <a:r>
              <a:rPr lang="en-US" sz="1700" dirty="0" err="1"/>
              <a:t>d’expérimentations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 err="1"/>
              <a:t>Expérimentation</a:t>
            </a:r>
            <a:r>
              <a:rPr lang="en-US" sz="1700" dirty="0"/>
              <a:t> 1 :     Serious Game - </a:t>
            </a:r>
            <a:r>
              <a:rPr lang="en-US" sz="1700" dirty="0" smtClean="0"/>
              <a:t>			</a:t>
            </a:r>
            <a:r>
              <a:rPr lang="en-US" sz="1700" b="1" dirty="0" smtClean="0"/>
              <a:t>Salle </a:t>
            </a:r>
            <a:r>
              <a:rPr lang="en-US" sz="1700" b="1" dirty="0" err="1"/>
              <a:t>Iroise</a:t>
            </a:r>
            <a:r>
              <a:rPr lang="en-US" sz="1700" b="1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RdC</a:t>
            </a:r>
            <a:r>
              <a:rPr lang="en-US" sz="1700" dirty="0"/>
              <a:t>)</a:t>
            </a:r>
          </a:p>
          <a:p>
            <a:pPr marL="0" indent="0">
              <a:buNone/>
            </a:pPr>
            <a:r>
              <a:rPr lang="en-US" sz="1700" dirty="0"/>
              <a:t>Focus group A : 	   </a:t>
            </a:r>
            <a:r>
              <a:rPr lang="en-US" sz="1700" dirty="0" err="1"/>
              <a:t>MindMap</a:t>
            </a:r>
            <a:r>
              <a:rPr lang="en-US" sz="1700" dirty="0"/>
              <a:t> monitoring – </a:t>
            </a:r>
            <a:r>
              <a:rPr lang="en-US" sz="1700" dirty="0" smtClean="0"/>
              <a:t>		</a:t>
            </a:r>
            <a:r>
              <a:rPr lang="en-US" sz="1700" b="1" dirty="0" smtClean="0"/>
              <a:t>Salle </a:t>
            </a:r>
            <a:r>
              <a:rPr lang="en-US" sz="1700" b="1" dirty="0"/>
              <a:t>127</a:t>
            </a:r>
          </a:p>
          <a:p>
            <a:pPr marL="0" indent="0">
              <a:buNone/>
            </a:pPr>
            <a:r>
              <a:rPr lang="en-US" sz="1700" dirty="0"/>
              <a:t>Focus group B :	   </a:t>
            </a:r>
            <a:r>
              <a:rPr lang="en-US" sz="1700" dirty="0" err="1"/>
              <a:t>Apprentissage</a:t>
            </a:r>
            <a:r>
              <a:rPr lang="en-US" sz="1700" dirty="0"/>
              <a:t> de la prog. Tangible – </a:t>
            </a:r>
            <a:r>
              <a:rPr lang="en-US" sz="1700" dirty="0" smtClean="0"/>
              <a:t>	</a:t>
            </a:r>
            <a:r>
              <a:rPr lang="en-US" sz="1700" b="1" dirty="0" smtClean="0"/>
              <a:t>Salle </a:t>
            </a:r>
            <a:r>
              <a:rPr lang="en-US" sz="1700" b="1" dirty="0"/>
              <a:t>125</a:t>
            </a:r>
          </a:p>
          <a:p>
            <a:r>
              <a:rPr lang="en-US" sz="1700" b="1" i="1" dirty="0"/>
              <a:t>Pause</a:t>
            </a:r>
          </a:p>
          <a:p>
            <a:pPr marL="0" indent="0">
              <a:buNone/>
            </a:pPr>
            <a:r>
              <a:rPr lang="en-US" sz="1700" dirty="0"/>
              <a:t>16h15 – 17h30 : Sessions de focus groups et </a:t>
            </a:r>
            <a:r>
              <a:rPr lang="en-US" sz="1700" dirty="0" err="1"/>
              <a:t>d’expérimentations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 err="1"/>
              <a:t>Expérimentation</a:t>
            </a:r>
            <a:r>
              <a:rPr lang="en-US" sz="1700" dirty="0"/>
              <a:t> 2 : 	   </a:t>
            </a:r>
            <a:r>
              <a:rPr lang="en-US" sz="1700" dirty="0" err="1"/>
              <a:t>Apprentissage</a:t>
            </a:r>
            <a:r>
              <a:rPr lang="en-US" sz="1700" dirty="0"/>
              <a:t> de la planification </a:t>
            </a:r>
            <a:r>
              <a:rPr lang="en-US" sz="1700" dirty="0" err="1"/>
              <a:t>d’urgence</a:t>
            </a:r>
            <a:r>
              <a:rPr lang="en-US" sz="1700" dirty="0"/>
              <a:t> et </a:t>
            </a:r>
          </a:p>
          <a:p>
            <a:pPr marL="0" indent="0">
              <a:buNone/>
            </a:pPr>
            <a:r>
              <a:rPr lang="en-US" sz="1700" dirty="0"/>
              <a:t>de la gestion de </a:t>
            </a:r>
            <a:r>
              <a:rPr lang="en-US" sz="1700" dirty="0" err="1"/>
              <a:t>crise</a:t>
            </a:r>
            <a:r>
              <a:rPr lang="en-US" sz="1700" dirty="0"/>
              <a:t> </a:t>
            </a:r>
            <a:r>
              <a:rPr lang="en-US" sz="1700" dirty="0" smtClean="0"/>
              <a:t>				</a:t>
            </a:r>
            <a:r>
              <a:rPr lang="en-US" sz="1700" b="1" dirty="0" smtClean="0"/>
              <a:t>Salle </a:t>
            </a:r>
            <a:r>
              <a:rPr lang="en-US" sz="1700" b="1" dirty="0"/>
              <a:t>113</a:t>
            </a:r>
          </a:p>
          <a:p>
            <a:pPr marL="0" indent="0">
              <a:buNone/>
            </a:pPr>
            <a:r>
              <a:rPr lang="en-US" sz="1700" dirty="0"/>
              <a:t>Focus group A’ :  	   </a:t>
            </a:r>
            <a:r>
              <a:rPr lang="en-US" sz="1700" dirty="0" err="1"/>
              <a:t>Elaastic</a:t>
            </a:r>
            <a:r>
              <a:rPr lang="en-US" sz="1700" dirty="0"/>
              <a:t> </a:t>
            </a:r>
            <a:r>
              <a:rPr lang="en-US" sz="1700" dirty="0" smtClean="0"/>
              <a:t>	 			</a:t>
            </a:r>
            <a:r>
              <a:rPr lang="en-US" sz="1700" b="1" dirty="0" smtClean="0"/>
              <a:t>Salle </a:t>
            </a:r>
            <a:r>
              <a:rPr lang="en-US" sz="1700" b="1" dirty="0"/>
              <a:t>127</a:t>
            </a:r>
          </a:p>
          <a:p>
            <a:pPr marL="0" indent="0">
              <a:buNone/>
            </a:pPr>
            <a:r>
              <a:rPr lang="en-US" sz="1700" dirty="0"/>
              <a:t>Focus group B’ : 	   Orchestration </a:t>
            </a:r>
            <a:r>
              <a:rPr lang="en-US" sz="1700" dirty="0" err="1"/>
              <a:t>pédagogique</a:t>
            </a:r>
            <a:r>
              <a:rPr lang="en-US" sz="1700" dirty="0"/>
              <a:t> « </a:t>
            </a:r>
            <a:r>
              <a:rPr lang="en-US" sz="1700" dirty="0" err="1"/>
              <a:t>augmentée</a:t>
            </a:r>
            <a:r>
              <a:rPr lang="en-US" sz="1700" dirty="0"/>
              <a:t> » – </a:t>
            </a:r>
            <a:r>
              <a:rPr lang="en-US" sz="1700" b="1" dirty="0"/>
              <a:t>Salle 125 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4" descr="https://i1.wp.com/eduihm.afihm.org/wp-content/uploads/2018/03/cropped-eduihm-1.png?fit=417%2C142&amp;ssl=1">
            <a:extLst>
              <a:ext uri="{FF2B5EF4-FFF2-40B4-BE49-F238E27FC236}">
                <a16:creationId xmlns:a16="http://schemas.microsoft.com/office/drawing/2014/main" id="{3CD195E0-322C-48A1-949F-D9797000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57" y="1894942"/>
            <a:ext cx="3796790" cy="129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Equipe des loutres de mer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73" y="3100794"/>
            <a:ext cx="4002126" cy="1769486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02289"/>
              </p:ext>
            </p:extLst>
          </p:nvPr>
        </p:nvGraphicFramePr>
        <p:xfrm>
          <a:off x="6174101" y="2092748"/>
          <a:ext cx="3033466" cy="395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733">
                  <a:extLst>
                    <a:ext uri="{9D8B030D-6E8A-4147-A177-3AD203B41FA5}">
                      <a16:colId xmlns:a16="http://schemas.microsoft.com/office/drawing/2014/main" val="234377277"/>
                    </a:ext>
                  </a:extLst>
                </a:gridCol>
                <a:gridCol w="1516733">
                  <a:extLst>
                    <a:ext uri="{9D8B030D-6E8A-4147-A177-3AD203B41FA5}">
                      <a16:colId xmlns:a16="http://schemas.microsoft.com/office/drawing/2014/main" val="343370476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Sallon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Alexandra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875130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Brian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Chauvel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6999723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Laura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Déléant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7216780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Yohan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Guerrier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920897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Stuart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Hallifax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426967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Elise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Heizmann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3854823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Pierre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Humbert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7072652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Omar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Krichen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6232562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</a:rPr>
                        <a:t>Alexis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Olry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11133004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Maria Theresa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Segarra </a:t>
                      </a:r>
                      <a:r>
                        <a:rPr lang="fr-FR" sz="1600" u="none" strike="noStrike" dirty="0" err="1">
                          <a:effectLst/>
                        </a:rPr>
                        <a:t>Montesinos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066588003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877476" y="3266413"/>
            <a:ext cx="1214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Salle </a:t>
            </a:r>
            <a:r>
              <a:rPr lang="fr-FR" b="1" dirty="0" smtClean="0"/>
              <a:t>Iroise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/>
              <a:t>Puis salle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/>
              <a:t>125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0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Equipe des phoques moines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77" y="2718317"/>
            <a:ext cx="4083563" cy="2592049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50678"/>
              </p:ext>
            </p:extLst>
          </p:nvPr>
        </p:nvGraphicFramePr>
        <p:xfrm>
          <a:off x="6242560" y="2312368"/>
          <a:ext cx="330200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55550234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69811917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Simon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Corbillé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2536605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Bruno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Dumas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797863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Nicolas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Fines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41581567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</a:rPr>
                        <a:t>Stephanie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Fleck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644303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Jérémy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Frey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1024758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Martin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Hachet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7906447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Sébastien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Iksal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5258792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Aymen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Lakehal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8836517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Elise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Lavoué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7865579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Jean-Luc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effectLst/>
                        </a:rPr>
                        <a:t>Lugrin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495860032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877476" y="3266413"/>
            <a:ext cx="10647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Salle </a:t>
            </a:r>
            <a:r>
              <a:rPr lang="fr-FR" b="1" dirty="0" smtClean="0"/>
              <a:t>127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/>
              <a:t>Puis salle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/>
              <a:t>113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0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Equipe des grands dauphins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954941"/>
            <a:ext cx="3497135" cy="2619476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11051"/>
              </p:ext>
            </p:extLst>
          </p:nvPr>
        </p:nvGraphicFramePr>
        <p:xfrm>
          <a:off x="5592210" y="2675159"/>
          <a:ext cx="3087256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628">
                  <a:extLst>
                    <a:ext uri="{9D8B030D-6E8A-4147-A177-3AD203B41FA5}">
                      <a16:colId xmlns:a16="http://schemas.microsoft.com/office/drawing/2014/main" val="3217725194"/>
                    </a:ext>
                  </a:extLst>
                </a:gridCol>
                <a:gridCol w="1543628">
                  <a:extLst>
                    <a:ext uri="{9D8B030D-6E8A-4147-A177-3AD203B41FA5}">
                      <a16:colId xmlns:a16="http://schemas.microsoft.com/office/drawing/2014/main" val="37975260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</a:rPr>
                        <a:t>David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Bertolo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4289370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Anis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Bey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7639419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Bertrand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David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1487772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Jean-Marie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Gilliot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9883444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Sylvie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Girard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0999409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Philippe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Giraudeau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7283891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Francis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Jambon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4204878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Guilhem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Mallet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756851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Julien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effectLst/>
                        </a:rPr>
                        <a:t>Veytizou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490841759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9877476" y="3266413"/>
            <a:ext cx="10647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Salle </a:t>
            </a:r>
            <a:r>
              <a:rPr lang="fr-FR" b="1" dirty="0" smtClean="0"/>
              <a:t>125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/>
              <a:t>Puis salle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/>
              <a:t>127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4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GT EduIHM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du GT (validation AFIHM) le 16 janvier 2017</a:t>
            </a:r>
          </a:p>
          <a:p>
            <a:r>
              <a:rPr lang="fr-FR" dirty="0"/>
              <a:t>2 responsables et 1 comité de pilotage</a:t>
            </a:r>
          </a:p>
          <a:p>
            <a:pPr lvl="1"/>
            <a:r>
              <a:rPr lang="fr-FR" dirty="0"/>
              <a:t>Sébastien Kubicki et Elise Lavoué</a:t>
            </a:r>
          </a:p>
          <a:p>
            <a:r>
              <a:rPr lang="fr-FR" dirty="0"/>
              <a:t>Un site web : </a:t>
            </a:r>
            <a:r>
              <a:rPr lang="fr-FR" u="sng" dirty="0"/>
              <a:t>http://eduihm.afihm.org/</a:t>
            </a:r>
          </a:p>
          <a:p>
            <a:r>
              <a:rPr lang="fr-FR" dirty="0"/>
              <a:t>Une liste de diffusion : eduihm@afihm.org</a:t>
            </a:r>
          </a:p>
          <a:p>
            <a:pPr lvl="1"/>
            <a:r>
              <a:rPr lang="fr-FR" dirty="0"/>
              <a:t>Nombre d’inscrits au 19 octobre 2018 : 59 personnes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7" name="Image 6" descr="cropped-EduIHM_Logo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7" y="142303"/>
            <a:ext cx="3593574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Rappel des 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Constituer une </a:t>
            </a:r>
            <a:r>
              <a:rPr lang="fr-FR" b="1"/>
              <a:t>communauté transdisciplinaire </a:t>
            </a:r>
            <a:r>
              <a:rPr lang="fr-FR"/>
              <a:t>(Informatique, sciences de l’éducation, psychologie, ergonomie, sciences de l’information et de la communication…) et </a:t>
            </a:r>
            <a:r>
              <a:rPr lang="fr-FR" b="1"/>
              <a:t>trans-communautés </a:t>
            </a:r>
            <a:r>
              <a:rPr lang="fr-FR"/>
              <a:t>(IHM, EIAH, RV…) autour des questions de la </a:t>
            </a:r>
            <a:r>
              <a:rPr lang="fr-FR" b="1"/>
              <a:t>conception</a:t>
            </a:r>
            <a:r>
              <a:rPr lang="fr-FR"/>
              <a:t> et de l’</a:t>
            </a:r>
            <a:r>
              <a:rPr lang="fr-FR" b="1"/>
              <a:t>évaluation</a:t>
            </a:r>
            <a:r>
              <a:rPr lang="fr-FR"/>
              <a:t> de </a:t>
            </a:r>
            <a:r>
              <a:rPr lang="fr-FR" b="1"/>
              <a:t>dispositifs pour l’éducation et la formation</a:t>
            </a:r>
            <a:r>
              <a:rPr lang="fr-FR"/>
              <a:t>. </a:t>
            </a:r>
          </a:p>
          <a:p>
            <a:pPr marL="0" indent="0">
              <a:buNone/>
            </a:pPr>
            <a:r>
              <a:rPr lang="fr-FR"/>
              <a:t>Ce GT permettra de réunir les </a:t>
            </a:r>
            <a:r>
              <a:rPr lang="fr-FR" b="1"/>
              <a:t>chercheurs, ingénieurs, designers et praticiens</a:t>
            </a:r>
            <a:r>
              <a:rPr lang="fr-FR"/>
              <a:t> qui se penchent sur ces questions communes, profitant et partageant ainsi leurs compétences, expertises, et savoirs respectifs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 descr="cropped-EduIHM_Logo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7" y="142303"/>
            <a:ext cx="3593574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 événements annuels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Atelier IHM pour l’éducation et la formation organisé par Eric Sanchez à Fribourg en 2016</a:t>
            </a:r>
          </a:p>
          <a:p>
            <a:r>
              <a:rPr lang="en-US"/>
              <a:t>1ère journée GT à IHM’17 :</a:t>
            </a:r>
          </a:p>
          <a:p>
            <a:pPr lvl="1"/>
            <a:r>
              <a:rPr lang="en-US"/>
              <a:t>12 présentations + Travail sur questions et axes de recherche du GT</a:t>
            </a:r>
          </a:p>
          <a:p>
            <a:pPr marL="228600" lvl="1">
              <a:spcBef>
                <a:spcPts val="1000"/>
              </a:spcBef>
            </a:pPr>
            <a:r>
              <a:rPr lang="en-US" sz="2800"/>
              <a:t>2ème journée GT à IHM’18 :</a:t>
            </a:r>
          </a:p>
          <a:p>
            <a:pPr lvl="1"/>
            <a:r>
              <a:rPr lang="en-US"/>
              <a:t>15 ateliers / focus group / expérimentations</a:t>
            </a:r>
          </a:p>
          <a:p>
            <a:pPr marL="228600" lvl="1">
              <a:spcBef>
                <a:spcPts val="1000"/>
              </a:spcBef>
            </a:pPr>
            <a:r>
              <a:rPr lang="en-US" sz="2800"/>
              <a:t>Une conférence IHM’18 sur le thème de IHM &amp; Éducation !</a:t>
            </a:r>
          </a:p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7" name="Image 6" descr="cropped-EduIHM_Logo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7" y="142303"/>
            <a:ext cx="3593574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à aborder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Demande</a:t>
            </a:r>
            <a:r>
              <a:rPr lang="en-US" dirty="0"/>
              <a:t> de </a:t>
            </a:r>
            <a:r>
              <a:rPr lang="en-US" dirty="0" err="1"/>
              <a:t>soutien</a:t>
            </a:r>
            <a:r>
              <a:rPr lang="en-US" dirty="0"/>
              <a:t> ATIEF </a:t>
            </a:r>
          </a:p>
          <a:p>
            <a:endParaRPr lang="en-US" dirty="0"/>
          </a:p>
          <a:p>
            <a:r>
              <a:rPr lang="en-US" dirty="0" err="1"/>
              <a:t>Cartographie</a:t>
            </a:r>
            <a:r>
              <a:rPr lang="en-US" dirty="0"/>
              <a:t> de la </a:t>
            </a:r>
            <a:r>
              <a:rPr lang="en-US" dirty="0" err="1"/>
              <a:t>recherche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IHM </a:t>
            </a:r>
            <a:r>
              <a:rPr lang="en-US" dirty="0" err="1"/>
              <a:t>appliquée</a:t>
            </a:r>
            <a:r>
              <a:rPr lang="en-US" dirty="0"/>
              <a:t> à </a:t>
            </a:r>
            <a:r>
              <a:rPr lang="en-US" dirty="0" err="1"/>
              <a:t>l’Éducation</a:t>
            </a:r>
            <a:endParaRPr lang="en-US" dirty="0"/>
          </a:p>
          <a:p>
            <a:pPr lvl="1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, merci de </a:t>
            </a:r>
            <a:r>
              <a:rPr lang="en-US" dirty="0" err="1"/>
              <a:t>compléter</a:t>
            </a:r>
            <a:r>
              <a:rPr lang="en-US" dirty="0"/>
              <a:t> </a:t>
            </a:r>
            <a:r>
              <a:rPr lang="en-US" dirty="0" err="1"/>
              <a:t>l’enquête</a:t>
            </a:r>
            <a:r>
              <a:rPr lang="en-US" dirty="0"/>
              <a:t> 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r>
              <a:rPr lang="fr-FR" dirty="0"/>
              <a:t>http://tecfalabs.unige.ch/survey/index.php/892176/lang-fr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Renouvellement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r>
              <a:rPr lang="en-US" dirty="0" smtClean="0"/>
              <a:t> et </a:t>
            </a:r>
            <a:r>
              <a:rPr lang="en-US" dirty="0" err="1"/>
              <a:t>c</a:t>
            </a:r>
            <a:r>
              <a:rPr lang="en-US" dirty="0" err="1" smtClean="0"/>
              <a:t>hangement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responsables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 descr="cropped-EduIHM_Logo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7" y="142303"/>
            <a:ext cx="3593574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 de recherche d'images pour &quot;child computer interaction&quot;">
            <a:extLst>
              <a:ext uri="{FF2B5EF4-FFF2-40B4-BE49-F238E27FC236}">
                <a16:creationId xmlns:a16="http://schemas.microsoft.com/office/drawing/2014/main" id="{2F917456-3204-4BE3-B6A4-5ED6DB4B8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40" y="4782133"/>
            <a:ext cx="3145753" cy="206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ésultat de recherche d'images pour &quot;child computer interaction school&quot;">
            <a:extLst>
              <a:ext uri="{FF2B5EF4-FFF2-40B4-BE49-F238E27FC236}">
                <a16:creationId xmlns:a16="http://schemas.microsoft.com/office/drawing/2014/main" id="{9F9B5B17-AE99-47FC-A6F4-993AE9108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/>
          <a:stretch/>
        </p:blipFill>
        <p:spPr bwMode="auto">
          <a:xfrm>
            <a:off x="5402978" y="4782133"/>
            <a:ext cx="2669553" cy="20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5F98D6-F1BF-43F4-BBC8-3E484F44F4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-2641" r="26041"/>
          <a:stretch/>
        </p:blipFill>
        <p:spPr>
          <a:xfrm>
            <a:off x="2957769" y="4782133"/>
            <a:ext cx="2324585" cy="2075451"/>
          </a:xfrm>
          <a:prstGeom prst="rect">
            <a:avLst/>
          </a:prstGeom>
        </p:spPr>
      </p:pic>
      <p:pic>
        <p:nvPicPr>
          <p:cNvPr id="1026" name="Picture 2" descr="RÃ©sultat de recherche d'images pour &quot;IHM Ã©ducation&quot;">
            <a:extLst>
              <a:ext uri="{FF2B5EF4-FFF2-40B4-BE49-F238E27FC236}">
                <a16:creationId xmlns:a16="http://schemas.microsoft.com/office/drawing/2014/main" id="{8BFB8922-9E13-493C-A5F7-694027D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2605"/>
          <a:stretch/>
        </p:blipFill>
        <p:spPr bwMode="auto">
          <a:xfrm>
            <a:off x="9862457" y="4782133"/>
            <a:ext cx="2349320" cy="20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4C463D9-2264-457E-856E-A8CAF06E16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13137"/>
          <a:stretch/>
        </p:blipFill>
        <p:spPr>
          <a:xfrm rot="16200000">
            <a:off x="7926095" y="5049194"/>
            <a:ext cx="2082797" cy="1548676"/>
          </a:xfrm>
          <a:prstGeom prst="rect">
            <a:avLst/>
          </a:prstGeom>
        </p:spPr>
      </p:pic>
      <p:pic>
        <p:nvPicPr>
          <p:cNvPr id="1028" name="Picture 4" descr="https://i1.wp.com/eduihm.afihm.org/wp-content/uploads/2018/03/cropped-eduihm-1.png?fit=417%2C142&amp;ssl=1">
            <a:extLst>
              <a:ext uri="{FF2B5EF4-FFF2-40B4-BE49-F238E27FC236}">
                <a16:creationId xmlns:a16="http://schemas.microsoft.com/office/drawing/2014/main" id="{032094EC-908E-4604-B004-AF7230D8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94" y="2530159"/>
            <a:ext cx="39719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C58E89-93A2-4EAE-873E-822D1B8C8F91}"/>
              </a:ext>
            </a:extLst>
          </p:cNvPr>
          <p:cNvSpPr/>
          <p:nvPr/>
        </p:nvSpPr>
        <p:spPr>
          <a:xfrm>
            <a:off x="2718076" y="2667825"/>
            <a:ext cx="53698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0" cap="all" dirty="0">
                <a:solidFill>
                  <a:srgbClr val="333333"/>
                </a:solidFill>
                <a:effectLst/>
                <a:latin typeface="+mj-lt"/>
              </a:rPr>
              <a:t>GT « IHM POUR L’ÉDUCATION » </a:t>
            </a:r>
          </a:p>
          <a:p>
            <a:pPr algn="ctr"/>
            <a:r>
              <a:rPr lang="fr-FR" sz="3200" b="1" i="0" cap="all" dirty="0">
                <a:solidFill>
                  <a:srgbClr val="333333"/>
                </a:solidFill>
                <a:effectLst/>
                <a:latin typeface="+mj-lt"/>
              </a:rPr>
              <a:t>23 OCTOBRE 2018</a:t>
            </a:r>
          </a:p>
        </p:txBody>
      </p:sp>
    </p:spTree>
    <p:extLst>
      <p:ext uri="{BB962C8B-B14F-4D97-AF65-F5344CB8AC3E}">
        <p14:creationId xmlns:p14="http://schemas.microsoft.com/office/powerpoint/2010/main" val="24575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Quelques chiffres: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Près de 160 inscrits à la conférence</a:t>
            </a:r>
          </a:p>
          <a:p>
            <a:pPr lvl="1"/>
            <a:r>
              <a:rPr lang="fr-FR" dirty="0" smtClean="0"/>
              <a:t>47 inscrits au GT soit 30% des inscrits</a:t>
            </a:r>
          </a:p>
          <a:p>
            <a:pPr lvl="1"/>
            <a:r>
              <a:rPr lang="fr-FR" dirty="0" smtClean="0"/>
              <a:t>15 contributions </a:t>
            </a:r>
          </a:p>
          <a:p>
            <a:pPr lvl="2"/>
            <a:r>
              <a:rPr lang="fr-FR" dirty="0" smtClean="0"/>
              <a:t>9 ateliers participatifs</a:t>
            </a:r>
          </a:p>
          <a:p>
            <a:pPr lvl="2"/>
            <a:r>
              <a:rPr lang="fr-FR" dirty="0" smtClean="0"/>
              <a:t>2 expérimentations</a:t>
            </a:r>
          </a:p>
          <a:p>
            <a:pPr lvl="2"/>
            <a:r>
              <a:rPr lang="fr-FR" dirty="0" smtClean="0"/>
              <a:t>4 focus groups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Picture 4" descr="https://i1.wp.com/eduihm.afihm.org/wp-content/uploads/2018/03/cropped-eduihm-1.png?fit=417%2C142&amp;ssl=1">
            <a:extLst>
              <a:ext uri="{FF2B5EF4-FFF2-40B4-BE49-F238E27FC236}">
                <a16:creationId xmlns:a16="http://schemas.microsoft.com/office/drawing/2014/main" id="{032094EC-908E-4604-B004-AF7230D8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98" y="3477553"/>
            <a:ext cx="39719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uton d'action : Informations 7">
            <a:hlinkClick r:id="rId3" highlightClick="1"/>
          </p:cNvPr>
          <p:cNvSpPr/>
          <p:nvPr/>
        </p:nvSpPr>
        <p:spPr>
          <a:xfrm>
            <a:off x="8814062" y="5547674"/>
            <a:ext cx="772998" cy="67873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F37E7-5EBC-46A1-8E90-F525A926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905" y="2749535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9h00 : Accueil/ouverture </a:t>
            </a: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9h30 à 12h :Ateliers participatifs, échanges et discussions</a:t>
            </a: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Thème « Tangible » : </a:t>
            </a:r>
            <a:r>
              <a:rPr lang="fr-FR" sz="1700" dirty="0" smtClean="0">
                <a:solidFill>
                  <a:schemeClr val="tx1"/>
                </a:solidFill>
              </a:rPr>
              <a:t>		</a:t>
            </a:r>
            <a:r>
              <a:rPr lang="fr-FR" sz="1700" b="1" dirty="0" smtClean="0">
                <a:solidFill>
                  <a:schemeClr val="tx1"/>
                </a:solidFill>
              </a:rPr>
              <a:t>salle 127 </a:t>
            </a:r>
            <a:endParaRPr lang="fr-FR" sz="17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Thème « Co-design »: </a:t>
            </a:r>
            <a:r>
              <a:rPr lang="fr-FR" sz="1700" dirty="0" smtClean="0">
                <a:solidFill>
                  <a:schemeClr val="tx1"/>
                </a:solidFill>
              </a:rPr>
              <a:t>		</a:t>
            </a:r>
            <a:r>
              <a:rPr lang="fr-FR" sz="1700" b="1" dirty="0" smtClean="0">
                <a:solidFill>
                  <a:schemeClr val="tx1"/>
                </a:solidFill>
              </a:rPr>
              <a:t>salle 113</a:t>
            </a:r>
            <a:endParaRPr lang="fr-FR" sz="17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700" i="1" dirty="0">
                <a:solidFill>
                  <a:schemeClr val="tx1"/>
                </a:solidFill>
              </a:rPr>
              <a:t>Thème « Positive tech &amp; Game» : </a:t>
            </a:r>
            <a:r>
              <a:rPr lang="fr-FR" sz="1700" i="1" dirty="0" smtClean="0">
                <a:solidFill>
                  <a:schemeClr val="tx1"/>
                </a:solidFill>
              </a:rPr>
              <a:t>	</a:t>
            </a:r>
            <a:r>
              <a:rPr lang="fr-FR" sz="1700" b="1" i="1" dirty="0" smtClean="0">
                <a:solidFill>
                  <a:schemeClr val="tx1"/>
                </a:solidFill>
              </a:rPr>
              <a:t>salle </a:t>
            </a:r>
            <a:r>
              <a:rPr lang="fr-FR" sz="1700" b="1" i="1" dirty="0">
                <a:solidFill>
                  <a:schemeClr val="tx1"/>
                </a:solidFill>
              </a:rPr>
              <a:t>125 </a:t>
            </a:r>
            <a:r>
              <a:rPr lang="fr-FR" sz="1700" b="1" i="1" dirty="0" smtClean="0">
                <a:solidFill>
                  <a:schemeClr val="tx1"/>
                </a:solidFill>
              </a:rPr>
              <a:t>					</a:t>
            </a:r>
            <a:r>
              <a:rPr lang="fr-FR" sz="1700" i="1" dirty="0" smtClean="0">
                <a:solidFill>
                  <a:schemeClr val="tx1"/>
                </a:solidFill>
              </a:rPr>
              <a:t>(</a:t>
            </a:r>
            <a:r>
              <a:rPr lang="fr-FR" sz="1700" i="1" dirty="0" err="1" smtClean="0">
                <a:solidFill>
                  <a:schemeClr val="tx1"/>
                </a:solidFill>
              </a:rPr>
              <a:t>Kahoot</a:t>
            </a:r>
            <a:r>
              <a:rPr lang="fr-FR" sz="1700" i="1" dirty="0" smtClean="0">
                <a:solidFill>
                  <a:schemeClr val="tx1"/>
                </a:solidFill>
              </a:rPr>
              <a:t> lié !!!)</a:t>
            </a:r>
            <a:endParaRPr lang="fr-FR" sz="17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12h : Clôture collective de la matinée</a:t>
            </a:r>
          </a:p>
          <a:p>
            <a:pPr marL="0" indent="0">
              <a:buNone/>
            </a:pPr>
            <a:endParaRPr lang="fr-FR" sz="1700" dirty="0">
              <a:solidFill>
                <a:schemeClr val="tx1"/>
              </a:solidFill>
            </a:endParaRPr>
          </a:p>
          <a:p>
            <a:r>
              <a:rPr lang="fr-FR" sz="1700" b="1" i="1" dirty="0">
                <a:solidFill>
                  <a:schemeClr val="tx1"/>
                </a:solidFill>
              </a:rPr>
              <a:t>12h30 -</a:t>
            </a:r>
            <a:r>
              <a:rPr lang="fr-FR" sz="1700" b="1" i="1" dirty="0" smtClean="0">
                <a:solidFill>
                  <a:schemeClr val="tx1"/>
                </a:solidFill>
              </a:rPr>
              <a:t>13h30 </a:t>
            </a:r>
            <a:r>
              <a:rPr lang="fr-FR" sz="1700" b="1" i="1" dirty="0">
                <a:solidFill>
                  <a:schemeClr val="tx1"/>
                </a:solidFill>
              </a:rPr>
              <a:t> : Poursuite des échanges informels durant le repas !!</a:t>
            </a:r>
          </a:p>
          <a:p>
            <a:endParaRPr lang="fr-FR" sz="1700" dirty="0">
              <a:solidFill>
                <a:schemeClr val="tx1"/>
              </a:solidFill>
            </a:endParaRPr>
          </a:p>
          <a:p>
            <a:endParaRPr lang="fr-FR" sz="17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i1.wp.com/eduihm.afihm.org/wp-content/uploads/2018/03/cropped-eduihm-1.png?fit=417%2C142&amp;ssl=1">
            <a:extLst>
              <a:ext uri="{FF2B5EF4-FFF2-40B4-BE49-F238E27FC236}">
                <a16:creationId xmlns:a16="http://schemas.microsoft.com/office/drawing/2014/main" id="{3CD195E0-322C-48A1-949F-D9797000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57" y="1894942"/>
            <a:ext cx="3796790" cy="129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Equipe des cormorans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23-26 octobre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IHM 2018 - BREST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D9F6D-A023-4A4D-AFDE-F2FE854E2DA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026" name="Picture 2" descr="RÃ©sultat de recherche d'images pour &quot;cormora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0" y="2612664"/>
            <a:ext cx="3531364" cy="28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24208"/>
              </p:ext>
            </p:extLst>
          </p:nvPr>
        </p:nvGraphicFramePr>
        <p:xfrm>
          <a:off x="5051067" y="2097722"/>
          <a:ext cx="2288582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291">
                  <a:extLst>
                    <a:ext uri="{9D8B030D-6E8A-4147-A177-3AD203B41FA5}">
                      <a16:colId xmlns:a16="http://schemas.microsoft.com/office/drawing/2014/main" val="4115879100"/>
                    </a:ext>
                  </a:extLst>
                </a:gridCol>
                <a:gridCol w="1144291">
                  <a:extLst>
                    <a:ext uri="{9D8B030D-6E8A-4147-A177-3AD203B41FA5}">
                      <a16:colId xmlns:a16="http://schemas.microsoft.com/office/drawing/2014/main" val="20357417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Kaveh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Bazargan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577539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Brian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Chauvel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542828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Laura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Déléant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6761709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Bruno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Dumas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3035011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Nicolas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Fines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21442830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solidFill>
                            <a:srgbClr val="FF0000"/>
                          </a:solidFill>
                          <a:effectLst/>
                        </a:rPr>
                        <a:t>Jérémy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Frey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839318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Jean-Marie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Gilliot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41815422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Sébastien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Iksal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502563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Elise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Lavoué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2271801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Jean-Luc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Lugrin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68519598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Guilhem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Mallet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810" marR="3810" marT="63500" marB="63500" anchor="ctr"/>
                </a:tc>
                <a:extLst>
                  <a:ext uri="{0D108BD9-81ED-4DB2-BD59-A6C34878D82A}">
                    <a16:rowId xmlns:a16="http://schemas.microsoft.com/office/drawing/2014/main" val="1866164836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219820" y="3726058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Salle 127 puis 113 puis 125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408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578</Words>
  <Application>Microsoft Office PowerPoint</Application>
  <PresentationFormat>Grand écran</PresentationFormat>
  <Paragraphs>245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Thème Office</vt:lpstr>
      <vt:lpstr>GT EduIHM</vt:lpstr>
      <vt:lpstr>GT EduIHM</vt:lpstr>
      <vt:lpstr>Rappel des objectifs</vt:lpstr>
      <vt:lpstr>Des événements annuels</vt:lpstr>
      <vt:lpstr>Points à aborder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K</dc:creator>
  <cp:lastModifiedBy>Stephanie Fleck</cp:lastModifiedBy>
  <cp:revision>34</cp:revision>
  <dcterms:created xsi:type="dcterms:W3CDTF">2018-10-17T09:34:57Z</dcterms:created>
  <dcterms:modified xsi:type="dcterms:W3CDTF">2018-10-23T07:41:47Z</dcterms:modified>
</cp:coreProperties>
</file>